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1A6F-BECD-430B-A29A-3D53C9CF92CF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400C9-893D-43EF-B04B-1B6C633BA8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Jjjí</a:t>
            </a:r>
            <a:r>
              <a:rPr lang="cs-CZ" dirty="0" smtClean="0"/>
              <a:t>´=</a:t>
            </a:r>
            <a:r>
              <a:rPr lang="cs-CZ" smtClean="0"/>
              <a:t>áuýííííííííeré</a:t>
            </a:r>
            <a:r>
              <a:rPr lang="cs-CZ" dirty="0" smtClean="0"/>
              <a:t>=</a:t>
            </a:r>
            <a:r>
              <a:rPr lang="cs-CZ" dirty="0" err="1" smtClean="0"/>
              <a:t>uz</a:t>
            </a:r>
            <a:r>
              <a:rPr lang="cs-CZ" dirty="0" smtClean="0"/>
              <a:t>´</a:t>
            </a:r>
            <a:r>
              <a:rPr lang="cs-CZ" dirty="0" err="1" smtClean="0"/>
              <a:t>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00C9-893D-43EF-B04B-1B6C633BA8F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512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699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145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2955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864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5757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78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035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703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0151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0520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935F-36B3-4B2F-93CB-1C4FC5DC5DC4}" type="datetimeFigureOut">
              <a:rPr lang="cs-CZ" smtClean="0"/>
              <a:pPr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69CA-306E-4CF0-B254-66F7A2D30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3005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ight-green-abstract-26-wallpaper-background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prez_ppt_titu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62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Reference</a:t>
            </a:r>
            <a:endParaRPr lang="cs-CZ" sz="2800" b="1" dirty="0"/>
          </a:p>
        </p:txBody>
      </p:sp>
      <p:pic>
        <p:nvPicPr>
          <p:cNvPr id="4" name="Zástupný symbol pro obsah 3" descr="logo klienti_reference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8229600" cy="4316547"/>
          </a:xfrm>
        </p:spPr>
      </p:pic>
      <p:pic>
        <p:nvPicPr>
          <p:cNvPr id="5" name="Obrázek 4" descr="logo klienti_reference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32" y="1340767"/>
            <a:ext cx="8237100" cy="4320481"/>
          </a:xfrm>
          <a:prstGeom prst="rect">
            <a:avLst/>
          </a:prstGeom>
        </p:spPr>
      </p:pic>
      <p:pic>
        <p:nvPicPr>
          <p:cNvPr id="6" name="Obrázek 5" descr="logo klienti_reference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825" y="1340768"/>
            <a:ext cx="8279639" cy="4341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6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Představení společnosti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Od roku 2005 se skokově zvyšuje spotřeba i ceny elektřiny a zemního plynu </a:t>
            </a:r>
            <a:br>
              <a:rPr lang="cs-CZ" sz="1600" dirty="0" smtClean="0"/>
            </a:br>
            <a:r>
              <a:rPr lang="cs-CZ" sz="1600" dirty="0" smtClean="0"/>
              <a:t>v České republice a v široké veřejnosti panuje názor, že odběratelé musí </a:t>
            </a:r>
            <a:br>
              <a:rPr lang="cs-CZ" sz="1600" dirty="0" smtClean="0"/>
            </a:br>
            <a:r>
              <a:rPr lang="cs-CZ" sz="1600" dirty="0" smtClean="0"/>
              <a:t>poslouchat energetické společnosti to, co jim diktují.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 proto se skupina energetiků a ekonomů koncem roku 2009 sjednotila za účelem vzdorovat narůstajícím nákladům za elektřinu a zemního plynu. Tyto náklady </a:t>
            </a:r>
            <a:br>
              <a:rPr lang="cs-CZ" sz="1600" dirty="0" smtClean="0"/>
            </a:br>
            <a:r>
              <a:rPr lang="cs-CZ" sz="1600" dirty="0" smtClean="0"/>
              <a:t>chceme zmenšit snížením spotřeby energií na základě nových technologií, efektivnějšímu řízením spotřeby, správným nastavením obchodních podmínek </a:t>
            </a:r>
            <a:br>
              <a:rPr lang="cs-CZ" sz="1600" dirty="0" smtClean="0"/>
            </a:br>
            <a:r>
              <a:rPr lang="cs-CZ" sz="1600" dirty="0" smtClean="0"/>
              <a:t>a snižováním ceny za komoditu (elektřina, zemní plyn).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Cíl pro rok 2014 je vyhledat pro naše zákazníky vhodné dodavatele energetických komodit, navrhnout nové technologie pro snížení spotřeby energií, optimalizovat distribuční podmínky a především, vyjednat v rámci výběrového řízení skupinovou cenu elektrické energie a zemního plynu na další období dodávky. Touto cestou </a:t>
            </a:r>
            <a:br>
              <a:rPr lang="cs-CZ" sz="1600" dirty="0" smtClean="0"/>
            </a:br>
            <a:r>
              <a:rPr lang="cs-CZ" sz="1600" dirty="0" smtClean="0"/>
              <a:t>se nám pro naše zákazníky doposud podařilo ušetřit </a:t>
            </a:r>
            <a:r>
              <a:rPr lang="cs-CZ" sz="1600" b="1" dirty="0" smtClean="0"/>
              <a:t>přes 257 mil. Kč.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36959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Nabídka služeb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Externí energetik</a:t>
            </a:r>
          </a:p>
          <a:p>
            <a:r>
              <a:rPr lang="cs-CZ" sz="2400" dirty="0" smtClean="0"/>
              <a:t>Správní a administrativní služby</a:t>
            </a:r>
          </a:p>
          <a:p>
            <a:r>
              <a:rPr lang="cs-CZ" sz="2400" dirty="0" smtClean="0"/>
              <a:t>Analytické a obchodní služby</a:t>
            </a:r>
          </a:p>
          <a:p>
            <a:r>
              <a:rPr lang="cs-CZ" sz="2400" dirty="0" smtClean="0"/>
              <a:t>Technické služby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9721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Externí energetik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Externí energetik zajišťuje veškeré činnosti nutné pro řádný odběr energií (elektřina, zemní plyn, teplo, voda).</a:t>
            </a:r>
          </a:p>
          <a:p>
            <a:pPr marL="0" indent="0">
              <a:buNone/>
            </a:pPr>
            <a:r>
              <a:rPr lang="cs-CZ" sz="1600" dirty="0" smtClean="0"/>
              <a:t>Tato služba je vhodná pro malé a střední společnosti v oblasti energetiky, kterým se nevyplatí najímat energetika na plný úvazek z důvodu malé </a:t>
            </a:r>
            <a:r>
              <a:rPr lang="cs-CZ" sz="1600" dirty="0" err="1" smtClean="0"/>
              <a:t>vytížitelnosti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 </a:t>
            </a:r>
          </a:p>
          <a:p>
            <a:pPr marL="0" indent="0">
              <a:buNone/>
            </a:pPr>
            <a:r>
              <a:rPr lang="cs-CZ" sz="1600" b="1" dirty="0" smtClean="0"/>
              <a:t>V rámci služby externí energetik nabízíme:</a:t>
            </a:r>
          </a:p>
          <a:p>
            <a:pPr marL="0" indent="0">
              <a:buNone/>
            </a:pPr>
            <a:r>
              <a:rPr lang="cs-CZ" sz="1600" dirty="0" smtClean="0"/>
              <a:t>– Zajištění požadovaných změn, připojení i odpojení odběrných míst</a:t>
            </a:r>
          </a:p>
          <a:p>
            <a:pPr marL="0" indent="0">
              <a:buNone/>
            </a:pPr>
            <a:r>
              <a:rPr lang="cs-CZ" sz="1600" dirty="0" smtClean="0"/>
              <a:t>– Nastavení hlídání spotřeb energií v reálném čase</a:t>
            </a:r>
          </a:p>
          <a:p>
            <a:pPr marL="0" indent="0">
              <a:buNone/>
            </a:pPr>
            <a:r>
              <a:rPr lang="cs-CZ" sz="1600" dirty="0" smtClean="0"/>
              <a:t>– Nastavení distribučních sazeb dle charakteru odběru</a:t>
            </a:r>
          </a:p>
          <a:p>
            <a:pPr marL="0" indent="0">
              <a:buNone/>
            </a:pPr>
            <a:r>
              <a:rPr lang="cs-CZ" sz="1600" dirty="0" smtClean="0"/>
              <a:t>– Vypracován seznam spotřebičů a jejich </a:t>
            </a:r>
            <a:r>
              <a:rPr lang="cs-CZ" sz="1600" dirty="0" err="1" smtClean="0"/>
              <a:t>vytížitelnost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– Optimalizace nastavení dle odběrových diagramů</a:t>
            </a:r>
          </a:p>
          <a:p>
            <a:pPr marL="0" indent="0">
              <a:buNone/>
            </a:pPr>
            <a:r>
              <a:rPr lang="cs-CZ" sz="1600" dirty="0" smtClean="0"/>
              <a:t>– Analýza velikosti rezervované kapacity </a:t>
            </a:r>
            <a:r>
              <a:rPr lang="cs-CZ" sz="1600" dirty="0" err="1" smtClean="0"/>
              <a:t>elekřiny</a:t>
            </a:r>
            <a:r>
              <a:rPr lang="cs-CZ" sz="1600" dirty="0" smtClean="0"/>
              <a:t> a zemního plynu</a:t>
            </a:r>
          </a:p>
          <a:p>
            <a:pPr marL="0" indent="0">
              <a:buNone/>
            </a:pPr>
            <a:r>
              <a:rPr lang="cs-CZ" sz="1600" dirty="0" smtClean="0"/>
              <a:t>– Analýza velikosti rezervovaného příkonu elektřiny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15492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Správní a administrativní služby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Všechny uvedené analýzy jsou administrativně velmi náročné.</a:t>
            </a:r>
          </a:p>
          <a:p>
            <a:pPr marL="0" indent="0">
              <a:buNone/>
            </a:pPr>
            <a:r>
              <a:rPr lang="cs-CZ" sz="1600" dirty="0" smtClean="0"/>
              <a:t>Za zákazníka zajištujeme veškerou agendu (příprava dokumentů, komunikace s techniky i energetickými společnostmi).</a:t>
            </a:r>
          </a:p>
          <a:p>
            <a:pPr marL="0" indent="0">
              <a:buNone/>
            </a:pPr>
            <a:r>
              <a:rPr lang="cs-CZ" sz="1600" dirty="0" smtClean="0"/>
              <a:t> </a:t>
            </a:r>
          </a:p>
          <a:p>
            <a:pPr marL="0" indent="0">
              <a:buNone/>
            </a:pPr>
            <a:r>
              <a:rPr lang="cs-CZ" sz="1600" b="1" dirty="0" smtClean="0"/>
              <a:t>V rámci správní a administrativní služby nabízíme:</a:t>
            </a:r>
          </a:p>
          <a:p>
            <a:pPr marL="0" indent="0">
              <a:buNone/>
            </a:pPr>
            <a:r>
              <a:rPr lang="cs-CZ" sz="1600" dirty="0" smtClean="0"/>
              <a:t>–  IT systém pro kontrolu spotřeby a nákladů na energie</a:t>
            </a:r>
          </a:p>
          <a:p>
            <a:pPr marL="0" indent="0">
              <a:buNone/>
            </a:pPr>
            <a:r>
              <a:rPr lang="cs-CZ" sz="1600" dirty="0" smtClean="0"/>
              <a:t>–  Vytvoření budgetu, statistiky spotřeb a nákladů</a:t>
            </a:r>
          </a:p>
          <a:p>
            <a:pPr marL="0" indent="0">
              <a:buNone/>
            </a:pPr>
            <a:r>
              <a:rPr lang="cs-CZ" sz="1600" dirty="0" smtClean="0"/>
              <a:t>–  Komunikace s </a:t>
            </a:r>
            <a:r>
              <a:rPr lang="cs-CZ" sz="1600" dirty="0" err="1" smtClean="0"/>
              <a:t>dodavately</a:t>
            </a:r>
            <a:r>
              <a:rPr lang="cs-CZ" sz="1600" dirty="0" smtClean="0"/>
              <a:t>, distributory a regulátory energií</a:t>
            </a:r>
          </a:p>
          <a:p>
            <a:pPr marL="0" indent="0">
              <a:buNone/>
            </a:pPr>
            <a:r>
              <a:rPr lang="cs-CZ" sz="1600" dirty="0" smtClean="0"/>
              <a:t>–  Právní služby v oblasti energetiky</a:t>
            </a:r>
          </a:p>
          <a:p>
            <a:pPr marL="0" indent="0">
              <a:buNone/>
            </a:pPr>
            <a:r>
              <a:rPr lang="cs-CZ" sz="1600" dirty="0" smtClean="0"/>
              <a:t>–  Příprava dokumentace ke všem úkonům</a:t>
            </a:r>
          </a:p>
          <a:p>
            <a:pPr marL="0" indent="0">
              <a:buNone/>
            </a:pPr>
            <a:r>
              <a:rPr lang="cs-CZ" sz="1600" dirty="0" smtClean="0"/>
              <a:t>–  </a:t>
            </a:r>
            <a:r>
              <a:rPr lang="cs-CZ" sz="1600" dirty="0" err="1" smtClean="0"/>
              <a:t>Příhlášení</a:t>
            </a:r>
            <a:r>
              <a:rPr lang="cs-CZ" sz="1600" dirty="0" smtClean="0"/>
              <a:t> a ukončení odběrných míst</a:t>
            </a:r>
          </a:p>
          <a:p>
            <a:pPr marL="0" indent="0">
              <a:buNone/>
            </a:pPr>
            <a:r>
              <a:rPr lang="cs-CZ" sz="1600" dirty="0" smtClean="0"/>
              <a:t>–  Mimořádnou fakturaci dle nahlášených samoodečtů</a:t>
            </a:r>
          </a:p>
          <a:p>
            <a:pPr marL="0" indent="0">
              <a:buNone/>
            </a:pPr>
            <a:r>
              <a:rPr lang="cs-CZ" sz="1600" dirty="0" smtClean="0"/>
              <a:t>– Kontrola faktura vč. řešení reklamací</a:t>
            </a: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36678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Analytické a obchodní služby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 smtClean="0"/>
              <a:t>Podle Vámi předložených dokumentů zjistíme velikost a charakter Vaší spotřeby elektřiny a zemního plynu. </a:t>
            </a:r>
            <a:br>
              <a:rPr lang="cs-CZ" sz="1400" dirty="0" smtClean="0"/>
            </a:br>
            <a:r>
              <a:rPr lang="cs-CZ" sz="1400" dirty="0" smtClean="0"/>
              <a:t>Na základě těchto údajů Vám zpracujeme analýzu, která Vám ukáže vhodné období a vhodného dodavatele elektřiny pro nákup energií.</a:t>
            </a:r>
          </a:p>
          <a:p>
            <a:pPr marL="0" indent="0">
              <a:buNone/>
            </a:pPr>
            <a:r>
              <a:rPr lang="cs-CZ" sz="1400" dirty="0" smtClean="0"/>
              <a:t> </a:t>
            </a:r>
          </a:p>
          <a:p>
            <a:pPr marL="0" indent="0">
              <a:buNone/>
            </a:pPr>
            <a:r>
              <a:rPr lang="cs-CZ" sz="1400" b="1" dirty="0" smtClean="0"/>
              <a:t>V rámci analytické a obchodní služby nabízíme:</a:t>
            </a:r>
          </a:p>
          <a:p>
            <a:pPr marL="0" indent="0">
              <a:buNone/>
            </a:pPr>
            <a:r>
              <a:rPr lang="cs-CZ" sz="1400" dirty="0" smtClean="0"/>
              <a:t>– Poskytování informací o trhu s elektřinu a zemním plynem</a:t>
            </a:r>
          </a:p>
          <a:p>
            <a:pPr marL="0" indent="0">
              <a:buNone/>
            </a:pPr>
            <a:r>
              <a:rPr lang="cs-CZ" sz="1400" dirty="0" smtClean="0"/>
              <a:t>– Analýza charakteru a velikosti Vaší spotřeby energií</a:t>
            </a:r>
          </a:p>
          <a:p>
            <a:pPr marL="0" indent="0">
              <a:buNone/>
            </a:pPr>
            <a:r>
              <a:rPr lang="cs-CZ" sz="1400" dirty="0" smtClean="0"/>
              <a:t>– Vytvoření strategie nákupu elektřiny a zemního plynu</a:t>
            </a:r>
          </a:p>
          <a:p>
            <a:pPr marL="0" indent="0">
              <a:buNone/>
            </a:pPr>
            <a:r>
              <a:rPr lang="cs-CZ" sz="1400" dirty="0" smtClean="0"/>
              <a:t>– Poskytujeme konzultace, případně pořádáme výběrové řízení na dodavatele energií</a:t>
            </a:r>
          </a:p>
          <a:p>
            <a:pPr marL="0" indent="0">
              <a:buNone/>
            </a:pPr>
            <a:r>
              <a:rPr lang="cs-CZ" sz="1400" dirty="0" smtClean="0"/>
              <a:t>– Vytváříme cenou, právní a obchodní analýzu na jednotlivé nabídky</a:t>
            </a:r>
          </a:p>
          <a:p>
            <a:pPr marL="0" indent="0">
              <a:buNone/>
            </a:pPr>
            <a:r>
              <a:rPr lang="cs-CZ" sz="1400" dirty="0" smtClean="0"/>
              <a:t>– Provádíme zpětnou kontrolu prováděných kroků</a:t>
            </a:r>
          </a:p>
          <a:p>
            <a:pPr marL="0" indent="0">
              <a:buNone/>
            </a:pPr>
            <a:r>
              <a:rPr lang="cs-CZ" sz="1400" dirty="0" smtClean="0"/>
              <a:t>– Školíme v oblasti nákupu energií (trh s energiemi, trendy, možnosti zákazníků)</a:t>
            </a:r>
          </a:p>
          <a:p>
            <a:pPr marL="0" indent="0">
              <a:buNone/>
            </a:pPr>
            <a:r>
              <a:rPr lang="cs-CZ" sz="1400" dirty="0" smtClean="0"/>
              <a:t> </a:t>
            </a:r>
          </a:p>
          <a:p>
            <a:pPr marL="0" indent="0">
              <a:buNone/>
            </a:pPr>
            <a:r>
              <a:rPr lang="cs-CZ" sz="1400" dirty="0" smtClean="0"/>
              <a:t>Spoluprací s námi získáte partnera, který stojí na Vaší straně. Ukážeme Vám Vaše možnosti, ceny všech dodavatelů na trhu, které si můžete jednoduše zkontrolovat. Dále Vám doporučíme čas nákupu a ideálního dodavatele energií na trhu pro Vás. Zároveň vyčíslíme úsporu za rok vůči stávajícímu dodavateli. </a:t>
            </a:r>
            <a:br>
              <a:rPr lang="cs-CZ" sz="1400" dirty="0" smtClean="0"/>
            </a:br>
            <a:r>
              <a:rPr lang="cs-CZ" sz="1400" dirty="0" smtClean="0"/>
              <a:t>Záleží jen na Vás, koho si vyberete.</a:t>
            </a:r>
          </a:p>
          <a:p>
            <a:pPr marL="0" indent="0">
              <a:buNone/>
            </a:pPr>
            <a:r>
              <a:rPr lang="cs-CZ" sz="1400" dirty="0" smtClean="0"/>
              <a:t>Nikdo nezaručí, že Vámi vybraný dodavatel zemního plynu následující rok nezdraží, a proto toto porovnání dodavatelů provádíme každý rok.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26895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Technické služby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Na základě návrhu úspor „externím energetikem“ provádíme technické služby v oblasti voda, plyn, teplo a </a:t>
            </a:r>
            <a:r>
              <a:rPr lang="cs-CZ" sz="1600" dirty="0" err="1" smtClean="0"/>
              <a:t>elektro</a:t>
            </a:r>
            <a:r>
              <a:rPr lang="cs-CZ" sz="1600" dirty="0" smtClean="0"/>
              <a:t>. Provedeme kontrolní měření </a:t>
            </a:r>
            <a:r>
              <a:rPr lang="cs-CZ" sz="1600" dirty="0" err="1" smtClean="0"/>
              <a:t>stavajícího</a:t>
            </a:r>
            <a:r>
              <a:rPr lang="cs-CZ" sz="1600" dirty="0" smtClean="0"/>
              <a:t> charakteru odběru energií, poté aplikujeme nové technologie dle návrhu pro dosažení úspor a provedeme měření pro ověření navrhnutých úspor. Zákazník poté obdrží podklady o dosáhnutých úsporách. 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b="1" dirty="0" smtClean="0"/>
              <a:t>V rámci technických služeb </a:t>
            </a:r>
            <a:r>
              <a:rPr lang="cs-CZ" sz="1600" b="1" smtClean="0"/>
              <a:t>nabízíme:</a:t>
            </a:r>
            <a:endParaRPr lang="cs-CZ" sz="1600" dirty="0" smtClean="0"/>
          </a:p>
          <a:p>
            <a:pPr fontAlgn="base">
              <a:buNone/>
            </a:pPr>
            <a:r>
              <a:rPr lang="cs-CZ" sz="1600" dirty="0" smtClean="0"/>
              <a:t>– </a:t>
            </a:r>
            <a:r>
              <a:rPr lang="cs-CZ" sz="1600" dirty="0" err="1" smtClean="0"/>
              <a:t>Elektromontážní</a:t>
            </a:r>
            <a:r>
              <a:rPr lang="cs-CZ" sz="1600" dirty="0" smtClean="0"/>
              <a:t> práce vč. revizí </a:t>
            </a:r>
            <a:r>
              <a:rPr lang="cs-CZ" sz="1600" dirty="0" err="1" smtClean="0"/>
              <a:t>elektro</a:t>
            </a:r>
            <a:r>
              <a:rPr lang="cs-CZ" sz="1600" dirty="0" smtClean="0"/>
              <a:t> NN, VN</a:t>
            </a:r>
          </a:p>
          <a:p>
            <a:pPr fontAlgn="base">
              <a:buNone/>
            </a:pPr>
            <a:r>
              <a:rPr lang="cs-CZ" sz="1600" dirty="0" smtClean="0"/>
              <a:t>– Plynofikační práce vč. revizí plynových vedení a spotřebičů</a:t>
            </a:r>
          </a:p>
          <a:p>
            <a:pPr fontAlgn="base">
              <a:buNone/>
            </a:pPr>
            <a:r>
              <a:rPr lang="cs-CZ" sz="1600" dirty="0" smtClean="0"/>
              <a:t>– </a:t>
            </a:r>
            <a:r>
              <a:rPr lang="cs-CZ" sz="1600" dirty="0" err="1" smtClean="0"/>
              <a:t>Vodoinstalaterské</a:t>
            </a:r>
            <a:r>
              <a:rPr lang="cs-CZ" sz="1600" dirty="0" smtClean="0"/>
              <a:t> a topenářské práce</a:t>
            </a:r>
          </a:p>
          <a:p>
            <a:pPr fontAlgn="base">
              <a:buNone/>
            </a:pPr>
            <a:r>
              <a:rPr lang="cs-CZ" sz="1600" dirty="0" smtClean="0"/>
              <a:t>– Posouzení používaných spotřebičů vč. doporučení úspor</a:t>
            </a:r>
          </a:p>
          <a:p>
            <a:pPr fontAlgn="base">
              <a:buNone/>
            </a:pPr>
            <a:r>
              <a:rPr lang="cs-CZ" sz="1600" dirty="0" smtClean="0"/>
              <a:t>– </a:t>
            </a:r>
            <a:r>
              <a:rPr lang="cs-CZ" sz="1600" dirty="0" err="1" smtClean="0"/>
              <a:t>Meření</a:t>
            </a:r>
            <a:r>
              <a:rPr lang="cs-CZ" sz="1600" dirty="0" smtClean="0"/>
              <a:t> a analýza elektrických sítí  (certifikováno)</a:t>
            </a:r>
          </a:p>
          <a:p>
            <a:pPr fontAlgn="base">
              <a:buNone/>
            </a:pPr>
            <a:r>
              <a:rPr lang="cs-CZ" sz="1600" dirty="0" smtClean="0"/>
              <a:t>– </a:t>
            </a:r>
            <a:r>
              <a:rPr lang="cs-CZ" sz="1600" dirty="0" err="1" smtClean="0"/>
              <a:t>Meření</a:t>
            </a:r>
            <a:r>
              <a:rPr lang="cs-CZ" sz="1600" dirty="0" smtClean="0"/>
              <a:t> intenzity osvětlení (</a:t>
            </a:r>
            <a:r>
              <a:rPr lang="cs-CZ" sz="1600" dirty="0" err="1" smtClean="0"/>
              <a:t>cetifikováno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82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Podklady pro analýzu - elektřina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Nízké </a:t>
            </a:r>
            <a:r>
              <a:rPr lang="cs-CZ" b="1" dirty="0"/>
              <a:t>napětí </a:t>
            </a:r>
            <a:r>
              <a:rPr lang="cs-CZ" dirty="0"/>
              <a:t>(NN)</a:t>
            </a:r>
          </a:p>
          <a:p>
            <a:pPr marL="0" lvl="0" indent="0">
              <a:buNone/>
            </a:pPr>
            <a:r>
              <a:rPr lang="cs-CZ" dirty="0"/>
              <a:t>detailní roční vyúčtování za poslední kalendářní rok na každé odběrné místo</a:t>
            </a:r>
          </a:p>
          <a:p>
            <a:pPr marL="0" indent="0">
              <a:buNone/>
            </a:pPr>
            <a:r>
              <a:rPr lang="cs-CZ" dirty="0"/>
              <a:t>Tento dokument je příloha k roční faktuře za elektřinu.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Vyúčtování obsahuje všechny potřebné údaje pro základní analýzu daného odběrného místa: </a:t>
            </a:r>
            <a:r>
              <a:rPr lang="cs-CZ" dirty="0"/>
              <a:t>Jméno (název společnosti), číslo odběrného místa, adresa odběrného místa, EAN OPM, číslo elektroměru, distribuční společnost, platnost smlouvy: neurčitá, určitá (datum ukončení smlouvy), distribuční sazba, produkt, rezervovaný příkon (hl. jistič), roční spotřeba VT a NT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Vysoké napětí (VN)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hodinový typový diagram</a:t>
            </a:r>
          </a:p>
          <a:p>
            <a:pPr marL="0" indent="0">
              <a:buNone/>
            </a:pPr>
            <a:r>
              <a:rPr lang="cs-CZ" dirty="0"/>
              <a:t>(v digitální podobě, ve formátu MS Excel, nebo hodinový či 1/4 hodinový diagram spotřeby za roční období tzn. spotřebu ve všech měsících)</a:t>
            </a:r>
          </a:p>
          <a:p>
            <a:pPr marL="0" indent="0">
              <a:buNone/>
            </a:pPr>
            <a:r>
              <a:rPr lang="cs-CZ" dirty="0"/>
              <a:t>-     plánované změny odběru elektřiny</a:t>
            </a:r>
          </a:p>
          <a:p>
            <a:pPr marL="0" indent="0">
              <a:buNone/>
            </a:pPr>
            <a:r>
              <a:rPr lang="cs-CZ" dirty="0"/>
              <a:t>-     kopie smlouvy o dodávce silové elektřiny se současným dodavatelem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Dokumenty obsahují potřebné údaje pro základní analýzu daného odběrného místa: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Jméno (název společnosti), adresa odběrného místa, způsob měření, distribuční společnost, platnost smlouvy:  neurčitá, určitá (datum kdy končí smlouva), produkt (tarif), rezervovaný příkon, roční rezervovaná kapacita, spotřeba VT a 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028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Podklady pro analýzu – zemní plyn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 </a:t>
            </a:r>
            <a:endParaRPr lang="cs-CZ" b="1" dirty="0" smtClean="0"/>
          </a:p>
          <a:p>
            <a:pPr marL="0" indent="0">
              <a:buNone/>
            </a:pPr>
            <a:r>
              <a:rPr lang="cs-CZ" sz="3400" b="1" dirty="0" smtClean="0"/>
              <a:t>Střední </a:t>
            </a:r>
            <a:r>
              <a:rPr lang="cs-CZ" sz="3400" b="1" dirty="0"/>
              <a:t>a velkoodběratelé (přes 630 </a:t>
            </a:r>
            <a:r>
              <a:rPr lang="cs-CZ" sz="3400" b="1" dirty="0" err="1"/>
              <a:t>MWh</a:t>
            </a:r>
            <a:r>
              <a:rPr lang="cs-CZ" sz="3400" b="1" dirty="0"/>
              <a:t>/rok)</a:t>
            </a:r>
            <a:endParaRPr lang="cs-CZ" sz="3400" dirty="0"/>
          </a:p>
          <a:p>
            <a:pPr marL="0" indent="0">
              <a:buNone/>
            </a:pPr>
            <a:r>
              <a:rPr lang="cs-CZ" sz="3400" dirty="0" smtClean="0"/>
              <a:t>– detailní </a:t>
            </a:r>
            <a:r>
              <a:rPr lang="cs-CZ" sz="3400" dirty="0"/>
              <a:t>měsíční vyúčtování za poslední kalendářní rok (za každý měsíc)</a:t>
            </a:r>
          </a:p>
          <a:p>
            <a:pPr marL="0" indent="0">
              <a:buNone/>
            </a:pPr>
            <a:r>
              <a:rPr lang="cs-CZ" sz="3400" dirty="0" smtClean="0"/>
              <a:t>– kopie </a:t>
            </a:r>
            <a:r>
              <a:rPr lang="cs-CZ" sz="3400" dirty="0"/>
              <a:t>smlouvy o dodávce silové elektřiny se současným dodavatelem</a:t>
            </a:r>
          </a:p>
          <a:p>
            <a:pPr marL="0" indent="0">
              <a:buNone/>
            </a:pPr>
            <a:r>
              <a:rPr lang="cs-CZ" sz="3400" dirty="0"/>
              <a:t>       </a:t>
            </a:r>
          </a:p>
          <a:p>
            <a:pPr marL="0" indent="0">
              <a:buNone/>
            </a:pPr>
            <a:r>
              <a:rPr lang="cs-CZ" sz="3400" b="1" dirty="0"/>
              <a:t>Vyúčtování obsahuje všechny potřebné údaje pro základní analýzu daného odběrného místa: </a:t>
            </a:r>
            <a:r>
              <a:rPr lang="cs-CZ" sz="3400" dirty="0"/>
              <a:t> Jméno (název společnosti), adresa odběrného místa, číslo odběrného místa, EIC KOD, číslo plynoměru, distribuční společnost, platnost smlouvy: neurčitá, určitá (datum ukončení smlouvy), rezervovaná kapacita, roční spotřeba za každý měsíc, typ měření a připojení k síti</a:t>
            </a:r>
          </a:p>
          <a:p>
            <a:pPr marL="0" indent="0">
              <a:buNone/>
            </a:pPr>
            <a:r>
              <a:rPr lang="cs-CZ" sz="3400" dirty="0"/>
              <a:t> </a:t>
            </a:r>
          </a:p>
          <a:p>
            <a:pPr marL="0" indent="0">
              <a:buNone/>
            </a:pPr>
            <a:r>
              <a:rPr lang="cs-CZ" sz="3400" b="1" dirty="0"/>
              <a:t>Maloodběratel a Domácnost  (0 – 630MWh/rok)</a:t>
            </a:r>
            <a:endParaRPr lang="cs-CZ" sz="3400" dirty="0"/>
          </a:p>
          <a:p>
            <a:pPr marL="0" lvl="0" indent="0">
              <a:buNone/>
            </a:pPr>
            <a:r>
              <a:rPr lang="cs-CZ" sz="3400" dirty="0" smtClean="0"/>
              <a:t>Detailní </a:t>
            </a:r>
            <a:r>
              <a:rPr lang="cs-CZ" sz="3400" dirty="0"/>
              <a:t>roční vyúčtování za poslední kalendářní rok na každé odběrné </a:t>
            </a:r>
            <a:r>
              <a:rPr lang="cs-CZ" sz="3400" dirty="0" smtClean="0"/>
              <a:t>místo.</a:t>
            </a:r>
            <a:endParaRPr lang="cs-CZ" sz="3400" dirty="0"/>
          </a:p>
          <a:p>
            <a:pPr marL="0" indent="0">
              <a:buNone/>
            </a:pPr>
            <a:r>
              <a:rPr lang="cs-CZ" sz="3400" dirty="0" smtClean="0"/>
              <a:t>Tento </a:t>
            </a:r>
            <a:r>
              <a:rPr lang="cs-CZ" sz="3400" dirty="0"/>
              <a:t>dokument je příloha k roční faktuře za zemní plyn.</a:t>
            </a:r>
          </a:p>
          <a:p>
            <a:pPr marL="0" indent="0">
              <a:buNone/>
            </a:pPr>
            <a:r>
              <a:rPr lang="cs-CZ" sz="3400" dirty="0"/>
              <a:t> </a:t>
            </a:r>
          </a:p>
          <a:p>
            <a:pPr marL="0" indent="0">
              <a:buNone/>
            </a:pPr>
            <a:r>
              <a:rPr lang="cs-CZ" sz="3400" b="1" dirty="0"/>
              <a:t>Dokumenty obsahují potřebné údaje pro základní analýzu daného odběrného místa</a:t>
            </a:r>
            <a:endParaRPr lang="cs-CZ" sz="3400" dirty="0"/>
          </a:p>
          <a:p>
            <a:pPr marL="0" indent="0">
              <a:buNone/>
            </a:pPr>
            <a:r>
              <a:rPr lang="cs-CZ" sz="3400" dirty="0"/>
              <a:t>Jméno (název společnosti), adresa odběrného místa, číslo odběrného místa, EIC KOD, číslo plynoměru, distribuční společnost, platnost smlouvy: neurčitá, určitá (datum ukončení smlouvy), distribuční sazba, rezervovaná kapacita, roční spotřeba za každý měsíc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511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15472</TotalTime>
  <Words>301</Words>
  <Application>Microsoft Office PowerPoint</Application>
  <PresentationFormat>Předvádění na obrazovce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Snímek 1</vt:lpstr>
      <vt:lpstr>Představení společnosti</vt:lpstr>
      <vt:lpstr>Nabídka služeb </vt:lpstr>
      <vt:lpstr>Externí energetik</vt:lpstr>
      <vt:lpstr>Správní a administrativní služby</vt:lpstr>
      <vt:lpstr>Analytické a obchodní služby</vt:lpstr>
      <vt:lpstr>Technické služby</vt:lpstr>
      <vt:lpstr>Podklady pro analýzu - elektřina</vt:lpstr>
      <vt:lpstr>Podklady pro analýzu – zemní plyn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day </dc:title>
  <dc:creator>Kamil</dc:creator>
  <cp:lastModifiedBy>Paja</cp:lastModifiedBy>
  <cp:revision>233</cp:revision>
  <dcterms:created xsi:type="dcterms:W3CDTF">2015-02-10T14:18:15Z</dcterms:created>
  <dcterms:modified xsi:type="dcterms:W3CDTF">2016-01-05T15:50:20Z</dcterms:modified>
</cp:coreProperties>
</file>